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1"/>
  </p:notesMasterIdLst>
  <p:handoutMasterIdLst>
    <p:handoutMasterId r:id="rId22"/>
  </p:handoutMasterIdLst>
  <p:sldIdLst>
    <p:sldId id="265" r:id="rId2"/>
    <p:sldId id="344" r:id="rId3"/>
    <p:sldId id="345" r:id="rId4"/>
    <p:sldId id="329" r:id="rId5"/>
    <p:sldId id="325" r:id="rId6"/>
    <p:sldId id="330" r:id="rId7"/>
    <p:sldId id="333" r:id="rId8"/>
    <p:sldId id="334" r:id="rId9"/>
    <p:sldId id="332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6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37" d="100"/>
          <a:sy n="137" d="100"/>
        </p:scale>
        <p:origin x="894" y="120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lya Pchelkin" userId="affa2bc7dd19eb01" providerId="LiveId" clId="{ED20326D-A897-45EF-880C-886B45366156}"/>
    <pc:docChg chg="undo custSel addSld delSld modSld sldOrd">
      <pc:chgData name="Ilya Pchelkin" userId="affa2bc7dd19eb01" providerId="LiveId" clId="{ED20326D-A897-45EF-880C-886B45366156}" dt="2025-03-02T19:35:56.043" v="142" actId="1076"/>
      <pc:docMkLst>
        <pc:docMk/>
      </pc:docMkLst>
      <pc:sldChg chg="modSp mod">
        <pc:chgData name="Ilya Pchelkin" userId="affa2bc7dd19eb01" providerId="LiveId" clId="{ED20326D-A897-45EF-880C-886B45366156}" dt="2025-03-02T17:17:31.334" v="88"/>
        <pc:sldMkLst>
          <pc:docMk/>
          <pc:sldMk cId="2197462992" sldId="329"/>
        </pc:sldMkLst>
        <pc:spChg chg="mod">
          <ac:chgData name="Ilya Pchelkin" userId="affa2bc7dd19eb01" providerId="LiveId" clId="{ED20326D-A897-45EF-880C-886B45366156}" dt="2025-03-02T17:08:03.537" v="54" actId="2711"/>
          <ac:spMkLst>
            <pc:docMk/>
            <pc:sldMk cId="2197462992" sldId="329"/>
            <ac:spMk id="2" creationId="{5B469534-90B7-5774-2306-1A9DD2D6F28F}"/>
          </ac:spMkLst>
        </pc:spChg>
        <pc:spChg chg="mod">
          <ac:chgData name="Ilya Pchelkin" userId="affa2bc7dd19eb01" providerId="LiveId" clId="{ED20326D-A897-45EF-880C-886B45366156}" dt="2025-03-02T17:17:31.334" v="88"/>
          <ac:spMkLst>
            <pc:docMk/>
            <pc:sldMk cId="2197462992" sldId="329"/>
            <ac:spMk id="6" creationId="{95482689-7894-4408-92F6-CBD2608968E4}"/>
          </ac:spMkLst>
        </pc:spChg>
      </pc:sldChg>
      <pc:sldChg chg="modSp mod">
        <pc:chgData name="Ilya Pchelkin" userId="affa2bc7dd19eb01" providerId="LiveId" clId="{ED20326D-A897-45EF-880C-886B45366156}" dt="2025-03-02T17:21:08.972" v="93" actId="14100"/>
        <pc:sldMkLst>
          <pc:docMk/>
          <pc:sldMk cId="3939999511" sldId="333"/>
        </pc:sldMkLst>
        <pc:spChg chg="mod">
          <ac:chgData name="Ilya Pchelkin" userId="affa2bc7dd19eb01" providerId="LiveId" clId="{ED20326D-A897-45EF-880C-886B45366156}" dt="2025-03-02T17:21:08.972" v="93" actId="14100"/>
          <ac:spMkLst>
            <pc:docMk/>
            <pc:sldMk cId="3939999511" sldId="333"/>
            <ac:spMk id="6" creationId="{E63ED688-DC56-4890-A993-37D9E88F619E}"/>
          </ac:spMkLst>
        </pc:spChg>
      </pc:sldChg>
      <pc:sldChg chg="modSp mod">
        <pc:chgData name="Ilya Pchelkin" userId="affa2bc7dd19eb01" providerId="LiveId" clId="{ED20326D-A897-45EF-880C-886B45366156}" dt="2025-03-02T17:38:02.690" v="94" actId="20577"/>
        <pc:sldMkLst>
          <pc:docMk/>
          <pc:sldMk cId="3314576553" sldId="336"/>
        </pc:sldMkLst>
        <pc:spChg chg="mod">
          <ac:chgData name="Ilya Pchelkin" userId="affa2bc7dd19eb01" providerId="LiveId" clId="{ED20326D-A897-45EF-880C-886B45366156}" dt="2025-03-02T17:38:02.690" v="94" actId="20577"/>
          <ac:spMkLst>
            <pc:docMk/>
            <pc:sldMk cId="3314576553" sldId="336"/>
            <ac:spMk id="6" creationId="{E63ED688-DC56-4890-A993-37D9E88F619E}"/>
          </ac:spMkLst>
        </pc:spChg>
      </pc:sldChg>
      <pc:sldChg chg="addSp modSp mod">
        <pc:chgData name="Ilya Pchelkin" userId="affa2bc7dd19eb01" providerId="LiveId" clId="{ED20326D-A897-45EF-880C-886B45366156}" dt="2025-03-02T17:59:48.061" v="102" actId="14100"/>
        <pc:sldMkLst>
          <pc:docMk/>
          <pc:sldMk cId="2168527065" sldId="337"/>
        </pc:sldMkLst>
        <pc:spChg chg="mod">
          <ac:chgData name="Ilya Pchelkin" userId="affa2bc7dd19eb01" providerId="LiveId" clId="{ED20326D-A897-45EF-880C-886B45366156}" dt="2025-03-02T17:57:27.203" v="99" actId="14100"/>
          <ac:spMkLst>
            <pc:docMk/>
            <pc:sldMk cId="2168527065" sldId="337"/>
            <ac:spMk id="6" creationId="{E63ED688-DC56-4890-A993-37D9E88F619E}"/>
          </ac:spMkLst>
        </pc:spChg>
        <pc:picChg chg="add mod">
          <ac:chgData name="Ilya Pchelkin" userId="affa2bc7dd19eb01" providerId="LiveId" clId="{ED20326D-A897-45EF-880C-886B45366156}" dt="2025-03-02T17:59:48.061" v="102" actId="14100"/>
          <ac:picMkLst>
            <pc:docMk/>
            <pc:sldMk cId="2168527065" sldId="337"/>
            <ac:picMk id="4" creationId="{2E7CFAF6-E642-4A74-9BC1-F2503C90B7A3}"/>
          </ac:picMkLst>
        </pc:picChg>
      </pc:sldChg>
      <pc:sldChg chg="new del ord">
        <pc:chgData name="Ilya Pchelkin" userId="affa2bc7dd19eb01" providerId="LiveId" clId="{ED20326D-A897-45EF-880C-886B45366156}" dt="2025-03-02T17:03:06.640" v="5" actId="47"/>
        <pc:sldMkLst>
          <pc:docMk/>
          <pc:sldMk cId="150731783" sldId="344"/>
        </pc:sldMkLst>
      </pc:sldChg>
      <pc:sldChg chg="addSp delSp modSp new mod">
        <pc:chgData name="Ilya Pchelkin" userId="affa2bc7dd19eb01" providerId="LiveId" clId="{ED20326D-A897-45EF-880C-886B45366156}" dt="2025-03-02T17:08:59.856" v="66" actId="1076"/>
        <pc:sldMkLst>
          <pc:docMk/>
          <pc:sldMk cId="3677201352" sldId="344"/>
        </pc:sldMkLst>
        <pc:spChg chg="del">
          <ac:chgData name="Ilya Pchelkin" userId="affa2bc7dd19eb01" providerId="LiveId" clId="{ED20326D-A897-45EF-880C-886B45366156}" dt="2025-03-02T17:05:51.624" v="26" actId="478"/>
          <ac:spMkLst>
            <pc:docMk/>
            <pc:sldMk cId="3677201352" sldId="344"/>
            <ac:spMk id="2" creationId="{5608DFF8-CD4B-4B8F-9152-6C0142AE4F80}"/>
          </ac:spMkLst>
        </pc:spChg>
        <pc:spChg chg="del mod">
          <ac:chgData name="Ilya Pchelkin" userId="affa2bc7dd19eb01" providerId="LiveId" clId="{ED20326D-A897-45EF-880C-886B45366156}" dt="2025-03-02T17:07:03.761" v="40" actId="478"/>
          <ac:spMkLst>
            <pc:docMk/>
            <pc:sldMk cId="3677201352" sldId="344"/>
            <ac:spMk id="3" creationId="{3D997FD4-63B7-4523-BC68-3BF88117FA6F}"/>
          </ac:spMkLst>
        </pc:spChg>
        <pc:spChg chg="add del">
          <ac:chgData name="Ilya Pchelkin" userId="affa2bc7dd19eb01" providerId="LiveId" clId="{ED20326D-A897-45EF-880C-886B45366156}" dt="2025-03-02T17:03:39.665" v="8" actId="22"/>
          <ac:spMkLst>
            <pc:docMk/>
            <pc:sldMk cId="3677201352" sldId="344"/>
            <ac:spMk id="5" creationId="{D8C7F37A-545C-4902-BC54-85AAA7989AEF}"/>
          </ac:spMkLst>
        </pc:spChg>
        <pc:spChg chg="add mod">
          <ac:chgData name="Ilya Pchelkin" userId="affa2bc7dd19eb01" providerId="LiveId" clId="{ED20326D-A897-45EF-880C-886B45366156}" dt="2025-03-02T17:08:49.741" v="64" actId="1076"/>
          <ac:spMkLst>
            <pc:docMk/>
            <pc:sldMk cId="3677201352" sldId="344"/>
            <ac:spMk id="11" creationId="{7B7200D7-718E-4D22-8084-C31C38DB6409}"/>
          </ac:spMkLst>
        </pc:spChg>
        <pc:picChg chg="add del mod">
          <ac:chgData name="Ilya Pchelkin" userId="affa2bc7dd19eb01" providerId="LiveId" clId="{ED20326D-A897-45EF-880C-886B45366156}" dt="2025-03-02T17:06:32.597" v="30" actId="478"/>
          <ac:picMkLst>
            <pc:docMk/>
            <pc:sldMk cId="3677201352" sldId="344"/>
            <ac:picMk id="7" creationId="{7D0A44A0-67D4-47F4-BBC7-B1408611CEC5}"/>
          </ac:picMkLst>
        </pc:picChg>
        <pc:picChg chg="add mod">
          <ac:chgData name="Ilya Pchelkin" userId="affa2bc7dd19eb01" providerId="LiveId" clId="{ED20326D-A897-45EF-880C-886B45366156}" dt="2025-03-02T17:08:59.856" v="66" actId="1076"/>
          <ac:picMkLst>
            <pc:docMk/>
            <pc:sldMk cId="3677201352" sldId="344"/>
            <ac:picMk id="9" creationId="{95A4D250-5C0E-46CD-956B-11CC182BE22C}"/>
          </ac:picMkLst>
        </pc:picChg>
      </pc:sldChg>
      <pc:sldChg chg="addSp delSp modSp new mod">
        <pc:chgData name="Ilya Pchelkin" userId="affa2bc7dd19eb01" providerId="LiveId" clId="{ED20326D-A897-45EF-880C-886B45366156}" dt="2025-03-02T17:09:29.086" v="74" actId="20577"/>
        <pc:sldMkLst>
          <pc:docMk/>
          <pc:sldMk cId="3307114560" sldId="345"/>
        </pc:sldMkLst>
        <pc:spChg chg="del">
          <ac:chgData name="Ilya Pchelkin" userId="affa2bc7dd19eb01" providerId="LiveId" clId="{ED20326D-A897-45EF-880C-886B45366156}" dt="2025-03-02T17:07:07.455" v="42" actId="478"/>
          <ac:spMkLst>
            <pc:docMk/>
            <pc:sldMk cId="3307114560" sldId="345"/>
            <ac:spMk id="2" creationId="{D4E8EC1B-F638-4497-815D-122D2A77C6FA}"/>
          </ac:spMkLst>
        </pc:spChg>
        <pc:spChg chg="del mod">
          <ac:chgData name="Ilya Pchelkin" userId="affa2bc7dd19eb01" providerId="LiveId" clId="{ED20326D-A897-45EF-880C-886B45366156}" dt="2025-03-02T17:07:51.696" v="52" actId="478"/>
          <ac:spMkLst>
            <pc:docMk/>
            <pc:sldMk cId="3307114560" sldId="345"/>
            <ac:spMk id="3" creationId="{38CB3134-CAA8-4D3B-A2D5-D6B7FE4DAD9E}"/>
          </ac:spMkLst>
        </pc:spChg>
        <pc:spChg chg="del mod">
          <ac:chgData name="Ilya Pchelkin" userId="affa2bc7dd19eb01" providerId="LiveId" clId="{ED20326D-A897-45EF-880C-886B45366156}" dt="2025-03-02T17:07:23.524" v="49" actId="478"/>
          <ac:spMkLst>
            <pc:docMk/>
            <pc:sldMk cId="3307114560" sldId="345"/>
            <ac:spMk id="4" creationId="{0FBBF9D2-6E2F-4600-BC24-C4EDEEFFBC74}"/>
          </ac:spMkLst>
        </pc:spChg>
        <pc:spChg chg="add mod">
          <ac:chgData name="Ilya Pchelkin" userId="affa2bc7dd19eb01" providerId="LiveId" clId="{ED20326D-A897-45EF-880C-886B45366156}" dt="2025-03-02T17:09:29.086" v="74" actId="20577"/>
          <ac:spMkLst>
            <pc:docMk/>
            <pc:sldMk cId="3307114560" sldId="345"/>
            <ac:spMk id="6" creationId="{54809DEB-907E-4EAB-9415-C1DCBDC9FC1F}"/>
          </ac:spMkLst>
        </pc:spChg>
        <pc:picChg chg="add mod">
          <ac:chgData name="Ilya Pchelkin" userId="affa2bc7dd19eb01" providerId="LiveId" clId="{ED20326D-A897-45EF-880C-886B45366156}" dt="2025-03-02T17:07:53.547" v="53" actId="1076"/>
          <ac:picMkLst>
            <pc:docMk/>
            <pc:sldMk cId="3307114560" sldId="345"/>
            <ac:picMk id="7" creationId="{3008E814-22E4-4AB3-BF57-F4805F5A4A6D}"/>
          </ac:picMkLst>
        </pc:picChg>
      </pc:sldChg>
      <pc:sldChg chg="new del">
        <pc:chgData name="Ilya Pchelkin" userId="affa2bc7dd19eb01" providerId="LiveId" clId="{ED20326D-A897-45EF-880C-886B45366156}" dt="2025-03-02T17:06:45.202" v="37" actId="47"/>
        <pc:sldMkLst>
          <pc:docMk/>
          <pc:sldMk cId="3718073035" sldId="345"/>
        </pc:sldMkLst>
      </pc:sldChg>
      <pc:sldChg chg="new del">
        <pc:chgData name="Ilya Pchelkin" userId="affa2bc7dd19eb01" providerId="LiveId" clId="{ED20326D-A897-45EF-880C-886B45366156}" dt="2025-03-02T17:03:04.869" v="4" actId="47"/>
        <pc:sldMkLst>
          <pc:docMk/>
          <pc:sldMk cId="4273669542" sldId="345"/>
        </pc:sldMkLst>
      </pc:sldChg>
      <pc:sldChg chg="addSp delSp modSp new mod">
        <pc:chgData name="Ilya Pchelkin" userId="affa2bc7dd19eb01" providerId="LiveId" clId="{ED20326D-A897-45EF-880C-886B45366156}" dt="2025-03-02T19:35:56.043" v="142" actId="1076"/>
        <pc:sldMkLst>
          <pc:docMk/>
          <pc:sldMk cId="1777580762" sldId="346"/>
        </pc:sldMkLst>
        <pc:spChg chg="del">
          <ac:chgData name="Ilya Pchelkin" userId="affa2bc7dd19eb01" providerId="LiveId" clId="{ED20326D-A897-45EF-880C-886B45366156}" dt="2025-03-02T19:35:12.534" v="104"/>
          <ac:spMkLst>
            <pc:docMk/>
            <pc:sldMk cId="1777580762" sldId="346"/>
            <ac:spMk id="2" creationId="{87F4C47A-9C44-4291-8D71-71730F972C94}"/>
          </ac:spMkLst>
        </pc:spChg>
        <pc:spChg chg="mod">
          <ac:chgData name="Ilya Pchelkin" userId="affa2bc7dd19eb01" providerId="LiveId" clId="{ED20326D-A897-45EF-880C-886B45366156}" dt="2025-03-02T19:35:24.791" v="140" actId="20577"/>
          <ac:spMkLst>
            <pc:docMk/>
            <pc:sldMk cId="1777580762" sldId="346"/>
            <ac:spMk id="3" creationId="{62EDC638-0F3C-4DF2-850F-97ECE83A9FA4}"/>
          </ac:spMkLst>
        </pc:spChg>
        <pc:spChg chg="mod">
          <ac:chgData name="Ilya Pchelkin" userId="affa2bc7dd19eb01" providerId="LiveId" clId="{ED20326D-A897-45EF-880C-886B45366156}" dt="2025-03-02T19:35:56.043" v="142" actId="1076"/>
          <ac:spMkLst>
            <pc:docMk/>
            <pc:sldMk cId="1777580762" sldId="346"/>
            <ac:spMk id="4" creationId="{496F3832-A5D2-42C3-88CD-159EFDC630C5}"/>
          </ac:spMkLst>
        </pc:spChg>
        <pc:picChg chg="add mod">
          <ac:chgData name="Ilya Pchelkin" userId="affa2bc7dd19eb01" providerId="LiveId" clId="{ED20326D-A897-45EF-880C-886B45366156}" dt="2025-03-02T19:35:12.654" v="105" actId="27636"/>
          <ac:picMkLst>
            <pc:docMk/>
            <pc:sldMk cId="1777580762" sldId="346"/>
            <ac:picMk id="1026" creationId="{BB2DE70D-EA3A-4F96-BDF9-8B72F56F5BC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41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65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7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0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15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84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63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50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03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4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87" r:id="rId14"/>
    <p:sldLayoutId id="2147483890" r:id="rId15"/>
    <p:sldLayoutId id="2147483880" r:id="rId16"/>
    <p:sldLayoutId id="2147483894" r:id="rId17"/>
    <p:sldLayoutId id="2147483875" r:id="rId18"/>
    <p:sldLayoutId id="2147483881" r:id="rId19"/>
    <p:sldLayoutId id="2147483882" r:id="rId20"/>
    <p:sldLayoutId id="2147483706" r:id="rId2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96838" y="1852736"/>
            <a:ext cx="5950324" cy="2068963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ffectLst/>
                <a:latin typeface="t DemiBold"/>
                <a:ea typeface="Times New Roman" panose="02020603050405020304" pitchFamily="18" charset="0"/>
              </a:rPr>
              <a:t>Основание Московского университета и его деятельность</a:t>
            </a:r>
            <a:endParaRPr lang="en-US" sz="6600" dirty="0">
              <a:solidFill>
                <a:schemeClr val="bg1"/>
              </a:solidFill>
              <a:latin typeface="t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630EC5-3E8F-4B13-B93F-62C8C7A5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095" y="118177"/>
            <a:ext cx="5694829" cy="1482024"/>
          </a:xfrm>
        </p:spPr>
        <p:txBody>
          <a:bodyPr>
            <a:noAutofit/>
          </a:bodyPr>
          <a:lstStyle/>
          <a:p>
            <a:pPr algn="ctr"/>
            <a:r>
              <a:rPr lang="ru-RU" sz="1600" b="0" i="0" cap="all" dirty="0">
                <a:solidFill>
                  <a:schemeClr val="bg1"/>
                </a:solidFill>
                <a:effectLst/>
                <a:latin typeface="PT Sans" panose="020B0503020203020204" pitchFamily="34" charset="-52"/>
              </a:rPr>
              <a:t>Реконструированное здание Московского университета на Моховой, 1820-е годы</a:t>
            </a:r>
          </a:p>
        </p:txBody>
      </p:sp>
      <p:pic>
        <p:nvPicPr>
          <p:cNvPr id="11268" name="Picture 4" descr="undefined">
            <a:extLst>
              <a:ext uri="{FF2B5EF4-FFF2-40B4-BE49-F238E27FC236}">
                <a16:creationId xmlns:a16="http://schemas.microsoft.com/office/drawing/2014/main" id="{5C8F0B05-DB18-4854-A14F-68D069EE0CE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95" y="1165191"/>
            <a:ext cx="5599859" cy="348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324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Первоначальная деятельность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63ED688-DC56-4890-A993-37D9E88F61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2130" y="1233618"/>
            <a:ext cx="2532743" cy="2447645"/>
          </a:xfrm>
        </p:spPr>
        <p:txBody>
          <a:bodyPr>
            <a:normAutofit/>
          </a:bodyPr>
          <a:lstStyle/>
          <a:p>
            <a:r>
              <a:rPr lang="ru-RU" dirty="0">
                <a:latin typeface="+mn-lt"/>
              </a:rPr>
              <a:t>1756 г. – дата основания университетской типографии и печатной деятельности</a:t>
            </a:r>
          </a:p>
          <a:p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этой типографии начали издавать первую в России негосударственную газету — «Московские ведомости». Эта газета стала важным источником информации и культурной жизни страны.</a:t>
            </a:r>
            <a:endParaRPr lang="ru-RU" sz="1100" dirty="0">
              <a:latin typeface="+mn-lt"/>
            </a:endParaRPr>
          </a:p>
        </p:txBody>
      </p:sp>
      <p:pic>
        <p:nvPicPr>
          <p:cNvPr id="13318" name="Picture 6" descr="Picture background">
            <a:extLst>
              <a:ext uri="{FF2B5EF4-FFF2-40B4-BE49-F238E27FC236}">
                <a16:creationId xmlns:a16="http://schemas.microsoft.com/office/drawing/2014/main" id="{0DBF7457-7F0E-4C1C-BF1A-5302FDCD3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38557"/>
            <a:ext cx="4353727" cy="24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76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Первоначальная деятельность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63ED688-DC56-4890-A993-37D9E88F61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72872" y="1737200"/>
            <a:ext cx="2532743" cy="2341609"/>
          </a:xfrm>
        </p:spPr>
        <p:txBody>
          <a:bodyPr>
            <a:normAutofit/>
          </a:bodyPr>
          <a:lstStyle/>
          <a:p>
            <a:r>
              <a:rPr lang="ru-RU" b="0" i="0" dirty="0">
                <a:effectLst/>
                <a:latin typeface="+mn-lt"/>
              </a:rPr>
              <a:t>В рамках культурной деятельности при университете существовали театр и хор, в которых принимали участие студенты. Их представления проходили на Красной площади во время праздников, таких как Масленица и Пасха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7CFAF6-E642-4A74-9BC1-F2503C90B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16138"/>
            <a:ext cx="4407966" cy="241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27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Первоначальная деятельность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63ED688-DC56-4890-A993-37D9E88F61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7965" y="2200200"/>
            <a:ext cx="2532743" cy="743100"/>
          </a:xfrm>
        </p:spPr>
        <p:txBody>
          <a:bodyPr>
            <a:normAutofit/>
          </a:bodyPr>
          <a:lstStyle/>
          <a:p>
            <a:r>
              <a:rPr lang="ru-RU" b="0" i="0" dirty="0">
                <a:effectLst/>
                <a:latin typeface="fkGroteskNeue"/>
              </a:rPr>
              <a:t>В 1791 году был создан Зоологический музей при Московском университете</a:t>
            </a:r>
            <a:endParaRPr lang="ru-RU" dirty="0">
              <a:latin typeface="+mn-lt"/>
            </a:endParaRPr>
          </a:p>
        </p:txBody>
      </p:sp>
      <p:pic>
        <p:nvPicPr>
          <p:cNvPr id="5" name="Picture 2" descr="Picture background">
            <a:extLst>
              <a:ext uri="{FF2B5EF4-FFF2-40B4-BE49-F238E27FC236}">
                <a16:creationId xmlns:a16="http://schemas.microsoft.com/office/drawing/2014/main" id="{3C23815E-DA4E-4C69-84AA-5F96FE223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98493"/>
            <a:ext cx="4306421" cy="28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998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59729F1-85D0-4155-88EA-F5F69FB93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793" y="196010"/>
            <a:ext cx="5614147" cy="630417"/>
          </a:xfrm>
        </p:spPr>
        <p:txBody>
          <a:bodyPr>
            <a:noAutofit/>
          </a:bodyPr>
          <a:lstStyle/>
          <a:p>
            <a:r>
              <a:rPr lang="ru-RU" sz="2000" dirty="0"/>
              <a:t>Влияние исторических событий на Московский университет в XIX — начале XX века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EFB2B0-7C69-4992-AE18-D7C5706F22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357552"/>
            <a:ext cx="2532743" cy="342537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После восстания декабристов в 1825 году российские власти начали усиливать контроль над образовательными учреждениями. В 1826 году император Николай I посетил Московский университет. Поводом для визита стали слухи о «непозволительных» настроениях среди студентов.</a:t>
            </a:r>
          </a:p>
          <a:p>
            <a:endParaRPr lang="ru-RU" dirty="0"/>
          </a:p>
          <a:p>
            <a:r>
              <a:rPr lang="ru-RU" dirty="0"/>
              <a:t>Генерал Иван Дибич, участвовавший в подавлении восстания, позже вспоминал:</a:t>
            </a:r>
          </a:p>
          <a:p>
            <a:r>
              <a:rPr lang="ru-RU" dirty="0"/>
              <a:t>«Дошло до сведения государя императора, что между воспитанниками Московского университета… господствует неприличный образ мыслей».</a:t>
            </a:r>
          </a:p>
          <a:p>
            <a:endParaRPr lang="ru-RU" dirty="0"/>
          </a:p>
        </p:txBody>
      </p:sp>
      <p:sp>
        <p:nvSpPr>
          <p:cNvPr id="5" name="AutoShape 2" descr="Picture background">
            <a:extLst>
              <a:ext uri="{FF2B5EF4-FFF2-40B4-BE49-F238E27FC236}">
                <a16:creationId xmlns:a16="http://schemas.microsoft.com/office/drawing/2014/main" id="{D6AFDC32-B9DF-4D35-820F-80CE3DFE02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368" name="Picture 8" descr="Picture background">
            <a:extLst>
              <a:ext uri="{FF2B5EF4-FFF2-40B4-BE49-F238E27FC236}">
                <a16:creationId xmlns:a16="http://schemas.microsoft.com/office/drawing/2014/main" id="{08BD8851-9A09-41EC-A351-6523F89E017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r="1071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635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8D453E28-70BA-41C1-A970-60A20BD3FE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56089" y="1725387"/>
            <a:ext cx="2418870" cy="1959108"/>
          </a:xfrm>
        </p:spPr>
        <p:txBody>
          <a:bodyPr/>
          <a:lstStyle/>
          <a:p>
            <a:r>
              <a:rPr lang="ru-RU" b="0" i="0" dirty="0">
                <a:solidFill>
                  <a:srgbClr val="3C3C3C"/>
                </a:solidFill>
                <a:effectLst/>
                <a:latin typeface="+mn-lt"/>
              </a:rPr>
              <a:t>Студенты Московского университета в 1905 году приняли участие в Первой русской революции. Из-за волнений и беспорядков занятия пришлось приостановить на несколько месяцев.</a:t>
            </a:r>
            <a:endParaRPr lang="ru-RU" dirty="0">
              <a:latin typeface="+mn-lt"/>
            </a:endParaRPr>
          </a:p>
        </p:txBody>
      </p:sp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EF1E2392-49EB-4CAA-AB4F-F6E77BA3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388"/>
            <a:ext cx="6824663" cy="527050"/>
          </a:xfrm>
        </p:spPr>
        <p:txBody>
          <a:bodyPr>
            <a:noAutofit/>
          </a:bodyPr>
          <a:lstStyle/>
          <a:p>
            <a:r>
              <a:rPr lang="ru-RU" sz="2000" dirty="0"/>
              <a:t>Влияние исторических событий на Московский университет в XIX — начале XX века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8DCAFB4-5C48-49D9-8E84-8ABB9AB3C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31" y="1543850"/>
            <a:ext cx="4904292" cy="275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34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B030524-328B-46EE-9730-35386680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МГУ во время революции 1917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11CB5DA-3383-4443-9731-7E166B5428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Московский университет стал штабом для формирования «Белой Гвардии», где студенты собирались для обсуждения планов действий и организации сопротивления. Университет предоставлял необходимые ресурсы и инфраструктуру для подготовки добровольцев. Эти отряды активно участвовали в боях против большевиков, пытаясь сохранить контроль над ключевыми точками в Москве.</a:t>
            </a:r>
          </a:p>
          <a:p>
            <a:endParaRPr lang="ru-RU" dirty="0"/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0E392E75-19D6-4C96-86D4-06702617C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51" y="1575177"/>
            <a:ext cx="4592450" cy="258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99C1B7-2702-49B9-8FE8-988328D76C8E}"/>
              </a:ext>
            </a:extLst>
          </p:cNvPr>
          <p:cNvSpPr txBox="1"/>
          <p:nvPr/>
        </p:nvSpPr>
        <p:spPr>
          <a:xfrm>
            <a:off x="48746" y="4231892"/>
            <a:ext cx="4993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i="0" cap="all" dirty="0">
                <a:solidFill>
                  <a:schemeClr val="bg1"/>
                </a:solidFill>
                <a:effectLst/>
              </a:rPr>
              <a:t>Здание Московского университета на Моховой улице, поврежденное при обстреле. 1917 год. 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768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486B3E-0CEE-4C2B-B5EF-73154A13E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4867835" cy="527284"/>
          </a:xfrm>
        </p:spPr>
        <p:txBody>
          <a:bodyPr>
            <a:noAutofit/>
          </a:bodyPr>
          <a:lstStyle/>
          <a:p>
            <a:r>
              <a:rPr lang="ru-RU" sz="2400" dirty="0"/>
              <a:t>МГУ в годы Великой Отечественной войны﻿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7D6C1E-D462-4C83-ACC3-BAE7C5606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 годы Великой Отечественной войны﻿ университет эвакуировали сначала в Ашхабад, а затем — в Свердловск (сегодня — Екатеринбург﻿). Но в Москве осталось больше пяти тысяч студентов и преподавателей — все они записались в ополчение и сражались в Битве за Москву. Около трех тысяч из них погибли.</a:t>
            </a:r>
          </a:p>
        </p:txBody>
      </p:sp>
      <p:pic>
        <p:nvPicPr>
          <p:cNvPr id="20482" name="Picture 2" descr="Picture background">
            <a:extLst>
              <a:ext uri="{FF2B5EF4-FFF2-40B4-BE49-F238E27FC236}">
                <a16:creationId xmlns:a16="http://schemas.microsoft.com/office/drawing/2014/main" id="{40111440-757E-4B31-9495-19DDDEB1AC9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r="496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36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B44BD17-9D9D-48DA-9B7C-861022ABD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Новое здание МГУ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88EC4E2-F577-4FD2-B6CE-7C92509D47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12 апреля 1949 года состоялась торжественная закладка фундамента Главного здания МГУ на Ленинских горах. Строительство началось в июле того же года</a:t>
            </a:r>
          </a:p>
          <a:p>
            <a:endParaRPr lang="ru-RU" dirty="0"/>
          </a:p>
        </p:txBody>
      </p:sp>
      <p:pic>
        <p:nvPicPr>
          <p:cNvPr id="21508" name="Picture 4" descr="Picture background">
            <a:extLst>
              <a:ext uri="{FF2B5EF4-FFF2-40B4-BE49-F238E27FC236}">
                <a16:creationId xmlns:a16="http://schemas.microsoft.com/office/drawing/2014/main" id="{72157A62-9018-482F-8919-06F7240F5F3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" r="434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30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2EDC638-0F3C-4DF2-850F-97ECE83A9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МГУ сегодня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96F3832-A5D2-42C3-88CD-159EFDC630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621556"/>
            <a:ext cx="2532743" cy="34253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Более 40 факультетов и институтов, охватывающих все области знаний.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Тысячи студентов и аспирантов из России и со всего мира.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Передовые научные исследования и разработки.</a:t>
            </a:r>
          </a:p>
          <a:p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BB2DE70D-EA3A-4F96-BDF9-8B72F56F5BC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706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58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A4D250-5C0E-46CD-956B-11CC182BE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899" y="667940"/>
            <a:ext cx="6769101" cy="38076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7200D7-718E-4D22-8084-C31C38DB6409}"/>
              </a:ext>
            </a:extLst>
          </p:cNvPr>
          <p:cNvSpPr txBox="1"/>
          <p:nvPr/>
        </p:nvSpPr>
        <p:spPr>
          <a:xfrm>
            <a:off x="208954" y="4029967"/>
            <a:ext cx="50041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  <a:cs typeface="Times New Roman" panose="02020603050405020304" pitchFamily="18" charset="0"/>
              </a:rPr>
              <a:t>Как появился МГУ?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  <a:cs typeface="Times New Roman" panose="02020603050405020304" pitchFamily="18" charset="0"/>
              </a:rPr>
              <a:t>Как он развивался?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  <a:cs typeface="Times New Roman" panose="02020603050405020304" pitchFamily="18" charset="0"/>
              </a:rPr>
              <a:t>Какую роль играл в истории?</a:t>
            </a:r>
          </a:p>
        </p:txBody>
      </p:sp>
    </p:spTree>
    <p:extLst>
      <p:ext uri="{BB962C8B-B14F-4D97-AF65-F5344CB8AC3E}">
        <p14:creationId xmlns:p14="http://schemas.microsoft.com/office/powerpoint/2010/main" val="3677201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809DEB-907E-4EAB-9415-C1DCBDC9FC1F}"/>
              </a:ext>
            </a:extLst>
          </p:cNvPr>
          <p:cNvSpPr txBox="1"/>
          <p:nvPr/>
        </p:nvSpPr>
        <p:spPr>
          <a:xfrm>
            <a:off x="5349677" y="1694587"/>
            <a:ext cx="50041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  <a:cs typeface="Times New Roman" panose="02020603050405020304" pitchFamily="18" charset="0"/>
              </a:rPr>
              <a:t>Как появился МГУ?</a:t>
            </a:r>
            <a:endParaRPr lang="en-US" sz="1800" dirty="0">
              <a:latin typeface="+mn-lt"/>
              <a:cs typeface="Times New Roman" panose="02020603050405020304" pitchFamily="18" charset="0"/>
            </a:endParaRPr>
          </a:p>
          <a:p>
            <a:endParaRPr lang="en-US" sz="1800" dirty="0"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800" dirty="0"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  <a:cs typeface="Times New Roman" panose="02020603050405020304" pitchFamily="18" charset="0"/>
              </a:rPr>
              <a:t>Как он развивался?</a:t>
            </a:r>
            <a:endParaRPr lang="en-US" sz="1800" dirty="0"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800" dirty="0"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  <a:cs typeface="Times New Roman" panose="02020603050405020304" pitchFamily="18" charset="0"/>
              </a:rPr>
              <a:t>Какую роль играл в истории?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08E814-22E4-4AB3-BF57-F4805F5A4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596387"/>
            <a:ext cx="4051300" cy="22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14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>
                <a:effectLst/>
                <a:latin typeface="+mj-lt"/>
                <a:ea typeface="Times New Roman" panose="02020603050405020304" pitchFamily="18" charset="0"/>
              </a:rPr>
              <a:t>История основания </a:t>
            </a:r>
            <a:endParaRPr lang="ru-RU" dirty="0">
              <a:latin typeface="+mj-l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4BD94CA-7A33-4A05-9DFB-1FE2B989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781" y="1920485"/>
            <a:ext cx="1961030" cy="130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cture background">
            <a:extLst>
              <a:ext uri="{FF2B5EF4-FFF2-40B4-BE49-F238E27FC236}">
                <a16:creationId xmlns:a16="http://schemas.microsoft.com/office/drawing/2014/main" id="{9BF4F87F-2ED6-4D55-B561-802FE1D3E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3" y="1122825"/>
            <a:ext cx="2522075" cy="14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icture background">
            <a:extLst>
              <a:ext uri="{FF2B5EF4-FFF2-40B4-BE49-F238E27FC236}">
                <a16:creationId xmlns:a16="http://schemas.microsoft.com/office/drawing/2014/main" id="{887E6363-76E9-4FBA-9A4A-A9119EE07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19" y="2830598"/>
            <a:ext cx="1248786" cy="162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95482689-7894-4408-92F6-CBD2608968E4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5632757" y="2107985"/>
            <a:ext cx="255404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Дата основания: 25 января 1755 года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Инициаторы: Михаил Васильевич Ломоносов и Иван Иванович Шувалов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Подписание указа императрицей Елизаветой Петровной в День Святой Татьяны</a:t>
            </a:r>
          </a:p>
        </p:txBody>
      </p:sp>
    </p:spTree>
    <p:extLst>
      <p:ext uri="{BB962C8B-B14F-4D97-AF65-F5344CB8AC3E}">
        <p14:creationId xmlns:p14="http://schemas.microsoft.com/office/powerpoint/2010/main" val="219746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История основания 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5D14C-0749-B366-DF60-831456AD6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4518" y="1676801"/>
            <a:ext cx="2532743" cy="3425371"/>
          </a:xfrm>
        </p:spPr>
        <p:txBody>
          <a:bodyPr/>
          <a:lstStyle/>
          <a:p>
            <a:r>
              <a:rPr lang="ru-RU" dirty="0">
                <a:latin typeface="+mn-lt"/>
              </a:rPr>
              <a:t>Цели создания</a:t>
            </a:r>
            <a:r>
              <a:rPr lang="en-US" dirty="0">
                <a:latin typeface="+mn-lt"/>
              </a:rPr>
              <a:t>:</a:t>
            </a:r>
            <a:br>
              <a:rPr lang="ru-RU" dirty="0">
                <a:latin typeface="+mn-lt"/>
              </a:rPr>
            </a:br>
            <a:r>
              <a:rPr lang="en-US" dirty="0">
                <a:latin typeface="+mn-lt"/>
              </a:rPr>
              <a:t>1) </a:t>
            </a:r>
            <a:r>
              <a:rPr lang="ru-RU" dirty="0">
                <a:latin typeface="+mn-lt"/>
              </a:rPr>
              <a:t>Распространение образования и науки среди всех слоёв населения</a:t>
            </a:r>
            <a:br>
              <a:rPr lang="ru-RU" dirty="0">
                <a:latin typeface="+mn-lt"/>
              </a:rPr>
            </a:br>
            <a:r>
              <a:rPr lang="en-US" dirty="0">
                <a:latin typeface="+mn-lt"/>
              </a:rPr>
              <a:t>2) </a:t>
            </a:r>
            <a:r>
              <a:rPr lang="ru-RU" dirty="0">
                <a:latin typeface="+mn-lt"/>
              </a:rPr>
              <a:t>Университет как центр просвещения</a:t>
            </a:r>
            <a:br>
              <a:rPr lang="ru-RU" dirty="0">
                <a:latin typeface="+mn-lt"/>
              </a:rPr>
            </a:br>
            <a:r>
              <a:rPr lang="en-US" dirty="0">
                <a:latin typeface="+mn-lt"/>
              </a:rPr>
              <a:t>3) </a:t>
            </a:r>
            <a:r>
              <a:rPr lang="ru-RU" dirty="0">
                <a:latin typeface="+mn-lt"/>
              </a:rPr>
              <a:t>Доступность образования для представителей разных сословий</a:t>
            </a: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487B0752-B9C2-4030-82D7-209BED54C191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" r="721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704B252-0B5C-4994-B6AA-B4EB43A55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6301" y="4779007"/>
            <a:ext cx="193031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t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500" dirty="0">
                <a:solidFill>
                  <a:schemeClr val="bg1"/>
                </a:solidFill>
                <a:latin typeface="PT Sans" panose="020B0604020202020204" pitchFamily="34" charset="-52"/>
              </a:rPr>
              <a:t>ФЕДОР АЛЕКСЕЕВ. ВИД НА ВОСКРЕСЕНСКИЕ И НИКОЛЬСКИЕ ВОРОТА И НЕГЛИННЫЙ МОСТ ОТ ТВЕРСКОЙ УЛИЦЫ В МОСКВЕ. 1811. </a:t>
            </a:r>
            <a:endParaRPr lang="ru-RU" altLang="ru-RU" sz="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История основания </a:t>
            </a:r>
            <a:endParaRPr lang="ru-RU" sz="4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5D14C-0749-B366-DF60-831456AD6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9894" y="1748119"/>
            <a:ext cx="3331548" cy="2319618"/>
          </a:xfrm>
        </p:spPr>
        <p:txBody>
          <a:bodyPr>
            <a:normAutofit/>
          </a:bodyPr>
          <a:lstStyle/>
          <a:p>
            <a:r>
              <a:rPr lang="ru-RU" dirty="0">
                <a:latin typeface="+mn-lt"/>
              </a:rPr>
              <a:t>Первые факультеты</a:t>
            </a:r>
            <a:r>
              <a:rPr lang="en-US" dirty="0">
                <a:latin typeface="+mn-lt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+mn-lt"/>
              </a:rPr>
              <a:t>Философский</a:t>
            </a:r>
            <a:endParaRPr lang="en-US" dirty="0">
              <a:latin typeface="+mn-lt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Отделение словесных наук </a:t>
            </a:r>
            <a:endParaRPr lang="en-US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Отделение физических и математических наук</a:t>
            </a:r>
            <a:endParaRPr lang="ru-RU" dirty="0">
              <a:effectLst/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+mn-lt"/>
              </a:rPr>
              <a:t>Юридический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+mn-lt"/>
              </a:rPr>
              <a:t>Медицинский</a:t>
            </a:r>
          </a:p>
          <a:p>
            <a:endParaRPr lang="ru-RU" dirty="0">
              <a:latin typeface="+mn-lt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20ED9A6-DEDC-4128-A0D5-41BA15E9585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" r="5015"/>
          <a:stretch>
            <a:fillRect/>
          </a:stretch>
        </p:blipFill>
        <p:spPr bwMode="auto">
          <a:xfrm>
            <a:off x="457200" y="936625"/>
            <a:ext cx="4608513" cy="38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98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История основания 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63ED688-DC56-4890-A993-37D9E88F61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2130" y="1578110"/>
            <a:ext cx="2532743" cy="2407558"/>
          </a:xfrm>
        </p:spPr>
        <p:txBody>
          <a:bodyPr/>
          <a:lstStyle/>
          <a:p>
            <a:r>
              <a:rPr lang="ru-RU" b="0" i="0" dirty="0">
                <a:solidFill>
                  <a:srgbClr val="3C3C3C"/>
                </a:solidFill>
                <a:effectLst/>
                <a:latin typeface="+mn-lt"/>
              </a:rPr>
              <a:t>Занятия в здании рядом с </a:t>
            </a:r>
            <a:r>
              <a:rPr lang="ru-RU" b="0" i="0" dirty="0" err="1">
                <a:solidFill>
                  <a:srgbClr val="3C3C3C"/>
                </a:solidFill>
                <a:effectLst/>
                <a:latin typeface="+mn-lt"/>
              </a:rPr>
              <a:t>Куретными</a:t>
            </a:r>
            <a:r>
              <a:rPr lang="ru-RU" b="0" i="0" dirty="0">
                <a:solidFill>
                  <a:srgbClr val="3C3C3C"/>
                </a:solidFill>
                <a:effectLst/>
                <a:latin typeface="+mn-lt"/>
              </a:rPr>
              <a:t> воротами проходили только первые два года. Вскоре помещений стало не хватать, поэтому в 1757 году по указу Елизаветы Петровны заведение переехало в усадьбу князя Петра Репнина на Моховой улице.</a:t>
            </a:r>
            <a:endParaRPr lang="ru-RU" dirty="0">
              <a:latin typeface="+mn-lt"/>
            </a:endParaRPr>
          </a:p>
        </p:txBody>
      </p:sp>
      <p:pic>
        <p:nvPicPr>
          <p:cNvPr id="10242" name="Picture 2" descr="undefined">
            <a:extLst>
              <a:ext uri="{FF2B5EF4-FFF2-40B4-BE49-F238E27FC236}">
                <a16:creationId xmlns:a16="http://schemas.microsoft.com/office/drawing/2014/main" id="{9B77C456-4B4B-491A-B85B-8840E1D809F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5" r="693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3FD65-6B16-4C5A-BA66-91F00C6F931D}"/>
              </a:ext>
            </a:extLst>
          </p:cNvPr>
          <p:cNvSpPr txBox="1"/>
          <p:nvPr/>
        </p:nvSpPr>
        <p:spPr>
          <a:xfrm>
            <a:off x="170376" y="4781933"/>
            <a:ext cx="51821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Акварель неизвестного художника. Московский университет и река Неглинная</a:t>
            </a:r>
            <a:endParaRPr lang="ru-RU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999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8B8A82-16F6-48E1-A21B-3F8FF07FF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688" y="460994"/>
            <a:ext cx="6824382" cy="527284"/>
          </a:xfrm>
        </p:spPr>
        <p:txBody>
          <a:bodyPr>
            <a:noAutofit/>
          </a:bodyPr>
          <a:lstStyle/>
          <a:p>
            <a:r>
              <a:rPr lang="ru-RU" sz="1800" b="1" i="0" dirty="0">
                <a:effectLst/>
                <a:latin typeface="Open Sans" panose="020B0606030504020204" pitchFamily="34" charset="0"/>
              </a:rPr>
              <a:t>Схема расположения зданий Московского университета в районе Моховой улицы (XX в.)</a:t>
            </a:r>
            <a:endParaRPr lang="ru-RU" sz="1800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9AA58D3-E6E9-4B65-AADD-1B007BA1A8E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967" y="1213994"/>
            <a:ext cx="5496486" cy="349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359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630EC5-3E8F-4B13-B93F-62C8C7A5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753" y="37494"/>
            <a:ext cx="5694829" cy="1482024"/>
          </a:xfrm>
        </p:spPr>
        <p:txBody>
          <a:bodyPr>
            <a:noAutofit/>
          </a:bodyPr>
          <a:lstStyle/>
          <a:p>
            <a:pPr algn="ctr"/>
            <a:r>
              <a:rPr lang="ru-RU" sz="1200" b="0" i="0" cap="all" dirty="0">
                <a:solidFill>
                  <a:schemeClr val="bg1"/>
                </a:solidFill>
                <a:effectLst/>
                <a:latin typeface="PT Sans" panose="020B0503020203020204" pitchFamily="34" charset="-52"/>
              </a:rPr>
              <a:t> Иллюстрация из книги Матвея Любавского «Московский университет в 1812 году»</a:t>
            </a:r>
            <a:br>
              <a:rPr lang="ru-RU" sz="1200" dirty="0">
                <a:solidFill>
                  <a:schemeClr val="bg1"/>
                </a:solidFill>
              </a:rPr>
            </a:br>
            <a:endParaRPr lang="ru-RU" sz="1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0FB40AB-3A2F-4D01-9617-2D4E028E119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06" y="1039813"/>
            <a:ext cx="6637925" cy="37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8707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6293</TotalTime>
  <Words>605</Words>
  <Application>Microsoft Office PowerPoint</Application>
  <PresentationFormat>Экран (16:9)</PresentationFormat>
  <Paragraphs>66</Paragraphs>
  <Slides>19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31" baseType="lpstr">
      <vt:lpstr>ALS Gorizont Bold Expanded</vt:lpstr>
      <vt:lpstr>Arial</vt:lpstr>
      <vt:lpstr>Calibri</vt:lpstr>
      <vt:lpstr>Courier New</vt:lpstr>
      <vt:lpstr>fkGroteskNeue</vt:lpstr>
      <vt:lpstr>Golos Text</vt:lpstr>
      <vt:lpstr>Golos Text DemiBold</vt:lpstr>
      <vt:lpstr>Open Sans</vt:lpstr>
      <vt:lpstr>PT Sans</vt:lpstr>
      <vt:lpstr>t DemiBold</vt:lpstr>
      <vt:lpstr>Times New Roman</vt:lpstr>
      <vt:lpstr>Тема1</vt:lpstr>
      <vt:lpstr>Основание Московского университета и его деятельность</vt:lpstr>
      <vt:lpstr>Презентация PowerPoint</vt:lpstr>
      <vt:lpstr>Презентация PowerPoint</vt:lpstr>
      <vt:lpstr>История основания </vt:lpstr>
      <vt:lpstr>История основания </vt:lpstr>
      <vt:lpstr>История основания </vt:lpstr>
      <vt:lpstr>История основания </vt:lpstr>
      <vt:lpstr>Схема расположения зданий Московского университета в районе Моховой улицы (XX в.)</vt:lpstr>
      <vt:lpstr> Иллюстрация из книги Матвея Любавского «Московский университет в 1812 году» </vt:lpstr>
      <vt:lpstr>Реконструированное здание Московского университета на Моховой, 1820-е годы</vt:lpstr>
      <vt:lpstr>Первоначальная деятельность</vt:lpstr>
      <vt:lpstr>Первоначальная деятельность</vt:lpstr>
      <vt:lpstr>Первоначальная деятельность</vt:lpstr>
      <vt:lpstr>Влияние исторических событий на Московский университет в XIX — начале XX века</vt:lpstr>
      <vt:lpstr>Влияние исторических событий на Московский университет в XIX — начале XX века</vt:lpstr>
      <vt:lpstr>МГУ во время революции 1917</vt:lpstr>
      <vt:lpstr>МГУ в годы Великой Отечественной войны﻿</vt:lpstr>
      <vt:lpstr>Новое здание МГУ</vt:lpstr>
      <vt:lpstr>МГУ сегодня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Ilya Pchelkin</cp:lastModifiedBy>
  <cp:revision>135</cp:revision>
  <dcterms:created xsi:type="dcterms:W3CDTF">2014-06-27T12:30:22Z</dcterms:created>
  <dcterms:modified xsi:type="dcterms:W3CDTF">2025-03-02T23:01:06Z</dcterms:modified>
</cp:coreProperties>
</file>